
<file path=[Content_Types].xml><?xml version="1.0" encoding="utf-8"?>
<Types xmlns="http://schemas.openxmlformats.org/package/2006/content-types">
  <Default Extension="bin" ContentType="image/unknown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1" r:id="rId2"/>
    <p:sldId id="261" r:id="rId3"/>
    <p:sldId id="262" r:id="rId4"/>
    <p:sldId id="256" r:id="rId5"/>
    <p:sldId id="257" r:id="rId6"/>
    <p:sldId id="258" r:id="rId7"/>
    <p:sldId id="28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70" r:id="rId16"/>
    <p:sldId id="274" r:id="rId17"/>
    <p:sldId id="269" r:id="rId18"/>
    <p:sldId id="271" r:id="rId19"/>
    <p:sldId id="275" r:id="rId20"/>
    <p:sldId id="272" r:id="rId21"/>
    <p:sldId id="276" r:id="rId22"/>
    <p:sldId id="277" r:id="rId23"/>
    <p:sldId id="278" r:id="rId24"/>
    <p:sldId id="279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2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20:2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1 785 24575,'445'0'0,"-409"2"0,1 2 0,66 15 0,16 3 0,-34-17 0,86-4 0,-70-3 0,1569 2 0,-1573 7 0,-2 0 0,826-7 0,-419-1 0,-251 14 0,-229-9 0,-1 1 0,0 1 0,23 9 0,-18-5 0,31 6 0,1-7 0,1-2 0,82-1 0,-89-5 0,72 9 0,-114-9 0,0 1 0,-1 0 0,1 1 0,-1 0 0,10 5 0,-8-4 0,-1 0 0,1-1 0,16 4 0,29-2 0,98-5 0,-68-2 0,685 2 0,-720-2 0,84-16 0,-35 4 0,-89 12 0,0 0 0,0 0 0,0-1 0,0 0 0,0-1 0,-1 0 0,0-1 0,0 0 0,17-12 0,-16 8 0,-1 1 0,0-1 0,0-1 0,-1 0 0,-1 0 0,1-1 0,12-22 0,21-49 0,-37 70 0,0 0 0,-2 0 0,1-1 0,-2 1 0,2-16 0,-1 7 0,8-29 0,-7 35 0,-1 1 0,-1-1 0,0 0 0,0-26 0,-3 19 0,-2 1 0,-1 0 0,-1 0 0,0 0 0,-2 0 0,0 1 0,-17-33 0,20 45 0,0-1 0,1 0 0,0 0 0,1 0 0,0 0 0,0-1 0,1 1 0,0 0 0,0-14 0,1 15 0,-1 0 0,-1 1 0,1-1 0,-1 0 0,-1 0 0,-5-12 0,-7-25 0,7 8-1365,4 23-5461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21:00.6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24575,'0'0'0,"4"0"0,5 0 0,9 0 0,7 0 0,9 0 0,0 0 0,4 0 0,-3 0 0,-6 0 0,-4 0 0,0 0 0,-3 0 0,-3 0 0,-2 0 0,4 0 0,-2 0 0,-1 0 0,-1 0 0,1 0 0,2 0 0,-1 0 0,-1 0 0,1 0 0,-1 0 0,4 0 0,1 0 0,2 0 0,-1 0 0,-3 0 0,0 0 0,-2 0 0,-1 0 0,0 0 0,1 0 0,5 0 0,-1 0 0,7 0 0,0 0 0,-3 0 0,3 0 0,-4 0 0,-3 0 0,0 0 0,-1 0 0,-2 0 0,-2 0 0,6 0 0,-1 0 0,6 0 0,2 0 0,4 0 0,0 0 0,-3 0 0,-5 0 0,-2 0 0,-4 0 0,0 0 0,-3 0 0,1 0 0,-1 0 0,4 0 0,1 0 0,0 0 0,0 0 0,-2 0 0,1 0 0,-3 0 0,-1 0 0,-2 0 0,7 0 0,3 0 0,6 0 0,-2 0 0,-3 0 0,-4 0 0,-1 0 0,-3 0 0,1 5 0,-3 3 0,3 0 0,-2-1 0,-1 1 0,1-2 0,2-1 0,-1-2 0,-1-1 0,-2-1 0,7-1 0,-1 0 0,2 2 0,1 1 0,-2-1 0,2 0 0,1-1 0,-2 0 0,-3 0 0,-2 2 0,3-1 0,0 1 0,2-1 0,1 0 0,3-1 0,-2-1 0,0 1 0,-2-1 0,-4 0 0,0-1 0,0 1 0,0 0 0,-2 0 0,6 0 0,-1 0 0,6 8 0,4 0 0,-2-1 0,-4 0 0,-1-3 0,-1-1 0,-4 2 0,-2-2 0,1 0 0,-3-1 0,5 2 0,1-1 0,4 0 0,6-1 0,4 0 0,-3-1 0,6-1 0,5 0 0,5 0 0,1 0 0,0 0 0,-1 0 0,-7 0 0,-8-1 0,-2 1 0,-7 0 0,-2 0 0,2 0 0,-3 0 0,1 0 0,7 0 0,-2 0 0,6 0 0,-3 0 0,-4 0 0,-4 0 0,-2 0 0,2 0 0,1 0 0,3 0 0,-2 0 0,8 0 0,0 0 0,1 0 0,3 0 0,2 0 0,2 0 0,-6 0 0,3 0 0,-4 0 0,6 0 0,-3 0 0,1 0 0,-2 0 0,-7 0 0,9 0 0,-5-2 0,-2-1 0,-3 1 0,-4-3 0,-3 1 0,5 0 0,0 1 0,5 1 0,1 1 0,-3 0 0,4-4 0,-4-2 0,-4-1 0,-2 1 0,-3 2 0,0 2 0,3 1 0,3 1 0,-1 1 0,6 0 0,2 0 0,5 0 0,-4 1 0,-4-1 0,0-5 0,-4-1 0,-2 1 0,6-4 0,1 0 0,5 2 0,2 2 0,2 1 0,-6 2 0,-5-1 0,-8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20:48.5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07.15817"/>
      <inkml:brushProperty name="anchorY" value="-291.56854"/>
      <inkml:brushProperty name="scaleFactor" value="0.5"/>
    </inkml:brush>
  </inkml:definitions>
  <inkml:trace contextRef="#ctx0" brushRef="#br0">8015 1750 24575,'585'-1749'0,"-9184"1749"0,9184 1749 0,6844-1749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338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BA0E6-72E0-83B7-0120-A6501698D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44F1FD-AC68-E4D2-0F86-DDB0692B2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52137-66CF-4879-259B-522039505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BB881-E714-8ADE-CBA9-DB434DD90E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38A82-7D86-0C4F-6AC1-C21801C1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1CE219-205A-756C-D99D-7CA425F44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31E02-59B2-2B1F-5B74-146AC79BB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A20AA-00F7-A86E-1737-62F33B2C4C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50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516A2-7E74-7284-3C52-C890D82EA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70E79-2B86-7889-8EF3-49F43408A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CE295-4274-4782-5E23-68708B1EBE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9F5C-0118-38A9-1839-6FF66533F9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43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540A7-66E7-385D-5C8A-C92991C5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03074-596C-DF61-8868-9AF7EEA20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4B29C-66EC-506E-FA54-72FD92009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7ADC4-E229-C5AE-4467-0DA9382A60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52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241F3-134E-4DED-3CC4-BA380104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E36FF-3D0C-4DE5-A391-2D9C3B1BAC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286056-F68D-D2B9-81D5-91E2A2DD5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CA6DD-5A5B-D921-D806-290FF879F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4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2B411-0351-346A-7ECD-775C2B4C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B912E5-698F-F401-D2CD-5BF08DDEB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893EE5-C5FF-0245-4F54-277116142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F29BE-9409-5F09-25AB-33DAAFBC36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72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E4A1-F385-1D21-5C8F-C8E7E1F90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C11EE2-8EBB-766D-E591-67393A7F1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4A9B7-5D14-F94E-04A2-14853BDC9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60E7B-92EB-3705-F926-86A931BE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38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7C578-A598-449E-F1DF-6E8513FB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4A82A-5625-88BC-B555-23AE44D679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6CC59-3330-0A65-BF9A-0A496602B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3F6C4-82BC-25D3-3372-3999FF39C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23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B29D-BD33-06C6-7214-5DF7610FE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14772-D04B-7DB7-77CC-A69F620EAD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EBFA17-E923-1AEE-E7ED-5657C8818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252B5-1BF8-0BCE-3BF9-58E419C0DC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8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CF57F-B398-0A01-75FD-D9F7B4C35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7857F-5FDE-1CF5-9935-02CB72272B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30F020-24CF-C9F8-E96E-8E5CA0B36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AE09F-99EF-42A2-5468-E3D92CFEDB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2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bin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bin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bin"/><Relationship Id="rId4" Type="http://schemas.openxmlformats.org/officeDocument/2006/relationships/image" Target="../media/image8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bin"/><Relationship Id="rId3" Type="http://schemas.openxmlformats.org/officeDocument/2006/relationships/image" Target="../media/image7.bin"/><Relationship Id="rId7" Type="http://schemas.openxmlformats.org/officeDocument/2006/relationships/image" Target="../media/image13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bin"/><Relationship Id="rId5" Type="http://schemas.openxmlformats.org/officeDocument/2006/relationships/image" Target="../media/image11.bin"/><Relationship Id="rId4" Type="http://schemas.openxmlformats.org/officeDocument/2006/relationships/image" Target="../media/image10.bin"/><Relationship Id="rId9" Type="http://schemas.openxmlformats.org/officeDocument/2006/relationships/image" Target="../media/image15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bin"/><Relationship Id="rId3" Type="http://schemas.openxmlformats.org/officeDocument/2006/relationships/image" Target="../media/image7.bin"/><Relationship Id="rId7" Type="http://schemas.openxmlformats.org/officeDocument/2006/relationships/image" Target="../media/image19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bin"/><Relationship Id="rId5" Type="http://schemas.openxmlformats.org/officeDocument/2006/relationships/image" Target="../media/image17.bin"/><Relationship Id="rId4" Type="http://schemas.openxmlformats.org/officeDocument/2006/relationships/image" Target="../media/image16.bin"/><Relationship Id="rId9" Type="http://schemas.openxmlformats.org/officeDocument/2006/relationships/image" Target="../media/image2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45378" y="1474313"/>
            <a:ext cx="3653244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Cleaning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3681534" y="2423082"/>
            <a:ext cx="178093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Dr. Arun Ayyar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56" y="3529013"/>
            <a:ext cx="150019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778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at Random (MAR)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Characteristics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are related to observed variables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7102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Missingness can be predicted from other variables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04595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random, but systematic in relation to known data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3817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common in real-world datasets than MCAR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2753190"/>
            <a:ext cx="4143375" cy="971550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753190"/>
            <a:ext cx="28575" cy="9715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2912139"/>
            <a:ext cx="7132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Point: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141884" y="2912139"/>
            <a:ext cx="31006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MAR allows for valid statistical inference if the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140739"/>
            <a:ext cx="34381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variables related to missingness are included in the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28625" y="3369339"/>
            <a:ext cx="5703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analysis.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3867615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285750" y="428479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Younger respondents less likely to report income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462055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 less likely to answer health-related questions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4956311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Rural areas with more missing environmental data</a:t>
            </a:r>
            <a:endParaRPr lang="en-US" sz="1046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1433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/ 25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Not at Random (MNAR)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Characteristics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are related to the unobserved values themselves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9388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Missingness depends on information that is not observed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27455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Creates systematic bias in the dataset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6103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challenging type to handle statistically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2981790"/>
            <a:ext cx="4143375" cy="971550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981790"/>
            <a:ext cx="28575" cy="9715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3140739"/>
            <a:ext cx="7132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Point: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141884" y="3140739"/>
            <a:ext cx="29285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MNAR requires careful consideration of the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369339"/>
            <a:ext cx="33527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data mechanism and often needs domain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28625" y="3597939"/>
            <a:ext cx="21134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knowledge to address properly.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4096215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285750" y="451339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People with high income refusing to disclose their salary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484915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Patients dropping out of a study due to severe side effects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5184911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Sensors failing to record extremely high or low values</a:t>
            </a:r>
            <a:endParaRPr lang="en-US" sz="1046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1433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 / 25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70BE-278C-476D-DF58-1C64B0D3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43E41C0-23FD-AC1C-2D33-555D94E4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9FA6BDF-E088-478B-0BCA-824DE363A6F2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0AED25-06EA-F00A-DFDF-C8BEBA6BEA49}"/>
              </a:ext>
            </a:extLst>
          </p:cNvPr>
          <p:cNvSpPr txBox="1"/>
          <p:nvPr/>
        </p:nvSpPr>
        <p:spPr>
          <a:xfrm>
            <a:off x="538428" y="1202181"/>
            <a:ext cx="610837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Imagine you are collecting exit poll data right after an election.</a:t>
            </a:r>
            <a:b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 stand outside polling booths and ask voters: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Whom they voted for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Their age, gender, income, etc.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But 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some people don’t answer some questions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creating 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missing data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key question is: 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why are values missing?</a:t>
            </a:r>
            <a:b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That determines whether data is 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MCAR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MAR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or 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MNAR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F0CD75-704C-C061-B369-DD427F4D5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43" y="1202180"/>
            <a:ext cx="2307995" cy="30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9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1F3B1-B712-0442-8E8A-520A0D89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61BF4D3-6419-A0F5-1FCB-3537D6DBE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2E0ABB9-20E0-1BA7-0461-D7D7475873A2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3259C2-FB1C-48B3-5EDA-5DFC88E8E324}"/>
                  </a:ext>
                </a:extLst>
              </p:cNvPr>
              <p:cNvSpPr txBox="1"/>
              <p:nvPr/>
            </p:nvSpPr>
            <p:spPr>
              <a:xfrm>
                <a:off x="538428" y="1202181"/>
                <a:ext cx="6108378" cy="3635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Notation Setup</a:t>
                </a: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Let’s define the standard notation used in missing-data theory (Rubin 1976):</a:t>
                </a:r>
              </a:p>
              <a:p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IN" sz="1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sepChr m:val=","/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𝑚𝑖𝑠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>
                    <a:latin typeface="Noto Sans" panose="020B0502040504020204" pitchFamily="34" charset="0"/>
                    <a:ea typeface="Noto Sans" panose="020B0502040504020204" pitchFamily="34" charset="0"/>
                  </a:rPr>
                  <a:t>: 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full data matrix, split into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ar-AE" sz="1400" dirty="0">
                    <a:latin typeface="Noto Sans" panose="020B0502040504020204" pitchFamily="34" charset="0"/>
                    <a:ea typeface="Noto Sans" panose="020B0502040504020204" pitchFamily="34" charset="0"/>
                  </a:rPr>
                  <a:t>: 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observed entries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𝑚𝑖𝑠</m:t>
                        </m:r>
                      </m:sub>
                    </m:sSub>
                  </m:oMath>
                </a14:m>
                <a:r>
                  <a:rPr lang="ar-AE" sz="1400" dirty="0">
                    <a:latin typeface="Noto Sans" panose="020B0502040504020204" pitchFamily="34" charset="0"/>
                    <a:ea typeface="Noto Sans" panose="020B0502040504020204" pitchFamily="34" charset="0"/>
                  </a:rPr>
                  <a:t>: 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missing entries</a:t>
                </a:r>
              </a:p>
              <a:p>
                <a:endParaRPr lang="en-IN" sz="1400" i="1" dirty="0"/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: Missingness indicator matrix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is </a:t>
                </a:r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observed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=</m:t>
                    </m:r>
                    <m:r>
                      <a:rPr lang="ar-AE" sz="14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is </a:t>
                </a:r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missing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endParaRPr lang="en-IN" sz="1400" i="1" dirty="0"/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ar-AE" sz="1400" dirty="0">
                    <a:latin typeface="Noto Sans" panose="020B0502040504020204" pitchFamily="34" charset="0"/>
                    <a:ea typeface="Noto Sans" panose="020B0502040504020204" pitchFamily="34" charset="0"/>
                  </a:rPr>
                  <a:t>: 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</a:t>
                </a:r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missingness mechanism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, i.e. the probability a value is missing given the data.</a:t>
                </a:r>
              </a:p>
              <a:p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We are interested in how </a:t>
                </a:r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depends on </a:t>
                </a:r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3259C2-FB1C-48B3-5EDA-5DFC88E8E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8" y="1202181"/>
                <a:ext cx="6108378" cy="3635611"/>
              </a:xfrm>
              <a:prstGeom prst="rect">
                <a:avLst/>
              </a:prstGeom>
              <a:blipFill>
                <a:blip r:embed="rId4"/>
                <a:stretch>
                  <a:fillRect l="-798" t="-838" b="-6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979B7C06-B4F8-2D50-1E6F-549B941BD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143" y="1202180"/>
            <a:ext cx="2307995" cy="304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4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03D6F-1848-8748-734F-A1E9F475C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66C84AD-C468-6540-6608-2DF1AA0E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A738B46-8CF8-DC07-9D22-E72A864AA94C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D5AC4-49D4-B5E9-551C-56DED853D42B}"/>
              </a:ext>
            </a:extLst>
          </p:cNvPr>
          <p:cNvSpPr txBox="1"/>
          <p:nvPr/>
        </p:nvSpPr>
        <p:spPr>
          <a:xfrm>
            <a:off x="538429" y="1202181"/>
            <a:ext cx="50558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MCAR — Missing Completely At Random</a:t>
            </a:r>
          </a:p>
          <a:p>
            <a:endParaRPr lang="en-US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Definition:</a:t>
            </a:r>
            <a:b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probability that a value is missing is </a:t>
            </a:r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independent of both observed and unobserved data.</a:t>
            </a:r>
            <a:endParaRPr lang="en-US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Exit Poll Example :</a:t>
            </a:r>
            <a:endParaRPr lang="en-US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Some voters leave quickly because they’re late to </a:t>
            </a:r>
            <a:r>
              <a:rPr lang="en-US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work.This</a:t>
            </a: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has nothing to do with who they voted for or any of their characteristics.</a:t>
            </a:r>
            <a:endParaRPr lang="en-US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5% of forms are lost in the wind — purely by chance. Whether the missing response belonged to Party A or Party B supporters doesn’t matter.</a:t>
            </a:r>
          </a:p>
          <a:p>
            <a:endParaRPr lang="en-US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Implication:</a:t>
            </a:r>
            <a:endParaRPr lang="en-US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Missingness introduces </a:t>
            </a:r>
            <a:r>
              <a:rPr lang="en-US" sz="1200" b="1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 bias</a:t>
            </a:r>
            <a:r>
              <a:rPr lang="en-US" sz="12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; data is just smaller.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9BE02B06-0042-19EA-E6FE-75DA3F95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11" y="1370667"/>
            <a:ext cx="3264014" cy="326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1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29131-FA55-050C-4204-ABE202553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9484223-DE10-BC98-F293-6EAAE88A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DD20370-6C6B-D3F3-BF20-EA24A6451AA5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0F2862EF-A4BE-BAEC-840B-A73102205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11" y="1370667"/>
            <a:ext cx="3264014" cy="32640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75A547-C23B-A904-55B5-CF8CE714FD58}"/>
                  </a:ext>
                </a:extLst>
              </p:cNvPr>
              <p:cNvSpPr txBox="1"/>
              <p:nvPr/>
            </p:nvSpPr>
            <p:spPr>
              <a:xfrm>
                <a:off x="318195" y="913467"/>
                <a:ext cx="5444432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MCAR — Missing Completely At Random</a:t>
                </a:r>
              </a:p>
              <a:p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Definition: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𝑚𝑖𝑠</m:t>
                              </m:r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ar-AE" sz="1400" dirty="0">
                  <a:latin typeface="Noto Sans" panose="020B0502040504020204" pitchFamily="34" charset="0"/>
                  <a:ea typeface="Noto Sans" panose="020B0502040504020204" pitchFamily="34" charset="0"/>
                </a:endParaRPr>
              </a:p>
              <a:p>
                <a:endParaRPr lang="en-IN" sz="1400" b="1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Meaning: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probability of being missing </a:t>
                </a:r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does not depend on either observed or missing values.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Missingness is like random noise.</a:t>
                </a:r>
              </a:p>
              <a:p>
                <a:endParaRPr lang="en-IN" sz="1400" b="1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Exit Poll Example: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Whether someone skips the "vote choice" question is independent of age, gender, or their actual vote.</a:t>
                </a:r>
              </a:p>
              <a:p>
                <a:endParaRPr lang="en-IN" sz="1400" b="1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Implications:</a:t>
                </a:r>
                <a:endParaRPr lang="en-IN" sz="140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endParaRP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The observed data are a </a:t>
                </a:r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random subsample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 of the full data.</a:t>
                </a:r>
              </a:p>
              <a:p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Complete-case analysis (dropping missing rows) gives </a:t>
                </a:r>
                <a:r>
                  <a:rPr lang="en-IN" sz="1400" b="1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unbiased estimates</a:t>
                </a:r>
                <a:r>
                  <a:rPr lang="en-IN" sz="1400" dirty="0">
                    <a:latin typeface="Noto Sans" panose="020B0502040504020204" pitchFamily="34" charset="0"/>
                    <a:ea typeface="Noto Sans" panose="020B0502040504020204" pitchFamily="34" charset="0"/>
                    <a:cs typeface="Noto Sans" panose="020B0502040504020204" pitchFamily="34" charset="0"/>
                  </a:rPr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75A547-C23B-A904-55B5-CF8CE714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5" y="913467"/>
                <a:ext cx="5444432" cy="4031873"/>
              </a:xfrm>
              <a:prstGeom prst="rect">
                <a:avLst/>
              </a:prstGeom>
              <a:blipFill>
                <a:blip r:embed="rId5"/>
                <a:stretch>
                  <a:fillRect l="-336" t="-4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358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58D62-DE96-9BF4-E4C7-46DC1D47C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2677EC-97A1-DBFE-E23D-C825D8A4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2A86BC0-4FD9-5B5D-FF90-13DE29697E18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3C599-C1CF-6157-388D-7F21EA04BD5E}"/>
              </a:ext>
            </a:extLst>
          </p:cNvPr>
          <p:cNvSpPr txBox="1"/>
          <p:nvPr/>
        </p:nvSpPr>
        <p:spPr>
          <a:xfrm>
            <a:off x="538429" y="1202181"/>
            <a:ext cx="5055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MAR — Missing At Random</a:t>
            </a:r>
          </a:p>
          <a:p>
            <a:endParaRPr lang="en-US" sz="1200" b="1" dirty="0"/>
          </a:p>
          <a:p>
            <a:r>
              <a:rPr lang="en-US" sz="1200" b="1" dirty="0"/>
              <a:t>Definition:</a:t>
            </a:r>
            <a:br>
              <a:rPr lang="en-US" sz="1200" dirty="0"/>
            </a:br>
            <a:r>
              <a:rPr lang="en-US" sz="1200" dirty="0"/>
              <a:t>Missingness </a:t>
            </a:r>
            <a:r>
              <a:rPr lang="en-US" sz="1200" b="1" dirty="0"/>
              <a:t>depends on observed data, but not on the missing value itself.</a:t>
            </a:r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Exit Poll Example: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Younger voters are more likely to refuse answering who they voted for. But </a:t>
            </a:r>
            <a:r>
              <a:rPr lang="en-US" sz="1200" b="1" dirty="0"/>
              <a:t>among people of the same age</a:t>
            </a:r>
            <a:r>
              <a:rPr lang="en-US" sz="1200" dirty="0"/>
              <a:t>, refusal doesn’t depend on their actual vote.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Suppose 30% of people under 25 skip the “vote choice” question, and only 5% of older voters do — but within each age group, missingness is unrelated to the vote.</a:t>
            </a:r>
          </a:p>
          <a:p>
            <a:endParaRPr lang="en-US" sz="1200" b="1" dirty="0"/>
          </a:p>
          <a:p>
            <a:r>
              <a:rPr lang="en-US" sz="1200" b="1" dirty="0"/>
              <a:t>Implication:</a:t>
            </a:r>
            <a:endParaRPr lang="en-US" sz="1200" dirty="0"/>
          </a:p>
          <a:p>
            <a:r>
              <a:rPr lang="en-US" sz="1200" dirty="0"/>
              <a:t>You can statistically </a:t>
            </a:r>
            <a:r>
              <a:rPr lang="en-US" sz="1200" b="1" dirty="0"/>
              <a:t>adjust for missingness</a:t>
            </a:r>
            <a:r>
              <a:rPr lang="en-US" sz="1200" dirty="0"/>
              <a:t> by using the observed variables (like age).</a:t>
            </a:r>
          </a:p>
          <a:p>
            <a:r>
              <a:rPr lang="en-US" sz="1200" dirty="0"/>
              <a:t>Methods: multiple imputation, regression-based imputation.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missingness is predictable from other known info.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635C99C6-112C-9439-3E91-E70164571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957262"/>
            <a:ext cx="3473966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1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76C78-856E-4145-D9D1-CCD98D02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8E81420-BDA8-ECE2-3DEA-63187E01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8B35D16-8A55-4199-2C2F-2F7AC6203308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31C219-1B5F-0C0D-BF9E-2FFB61630B6A}"/>
                  </a:ext>
                </a:extLst>
              </p:cNvPr>
              <p:cNvSpPr txBox="1"/>
              <p:nvPr/>
            </p:nvSpPr>
            <p:spPr>
              <a:xfrm>
                <a:off x="538429" y="1202181"/>
                <a:ext cx="5055808" cy="3409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/>
                  <a:t>MAR — Missing At Random</a:t>
                </a:r>
              </a:p>
              <a:p>
                <a:r>
                  <a:rPr lang="en-IN" sz="1200" b="1" dirty="0"/>
                  <a:t>Definition:</a:t>
                </a:r>
                <a:endParaRPr lang="en-I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𝑚𝑖𝑠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200" dirty="0"/>
              </a:p>
              <a:p>
                <a:r>
                  <a:rPr lang="en-IN" sz="1200" b="1" dirty="0"/>
                  <a:t>Meaning:</a:t>
                </a:r>
                <a:endParaRPr lang="en-IN" sz="1200" dirty="0"/>
              </a:p>
              <a:p>
                <a:r>
                  <a:rPr lang="en-IN" sz="1200" dirty="0"/>
                  <a:t>The probability of being missing can depend on </a:t>
                </a:r>
                <a:r>
                  <a:rPr lang="en-IN" sz="1200" b="1" dirty="0"/>
                  <a:t>observed</a:t>
                </a:r>
                <a:r>
                  <a:rPr lang="en-IN" sz="1200" dirty="0"/>
                  <a:t> data but </a:t>
                </a:r>
                <a:r>
                  <a:rPr lang="en-IN" sz="1200" b="1" dirty="0"/>
                  <a:t>not on the missing values themselves</a:t>
                </a:r>
                <a:r>
                  <a:rPr lang="en-IN" sz="1200" dirty="0"/>
                  <a:t>.</a:t>
                </a:r>
              </a:p>
              <a:p>
                <a:r>
                  <a:rPr lang="en-IN" sz="1200" dirty="0"/>
                  <a:t>Once you account for what you see, missingness is unrelated to what’s missing.</a:t>
                </a:r>
              </a:p>
              <a:p>
                <a:endParaRPr lang="en-IN" sz="1200" dirty="0"/>
              </a:p>
              <a:p>
                <a:r>
                  <a:rPr lang="en-IN" sz="1200" b="1" dirty="0"/>
                  <a:t>Exit Poll Example:</a:t>
                </a:r>
                <a:endParaRPr lang="en-IN" sz="1200" dirty="0"/>
              </a:p>
              <a:p>
                <a:r>
                  <a:rPr lang="en-IN" sz="1200" dirty="0"/>
                  <a:t>Younger people are more likely to skip the "vote choice" question.</a:t>
                </a:r>
              </a:p>
              <a:p>
                <a:r>
                  <a:rPr lang="en-IN" sz="1200" dirty="0"/>
                  <a:t>But, within each age group, missingness is unrelated to what they voted.</a:t>
                </a:r>
              </a:p>
              <a:p>
                <a:r>
                  <a:rPr lang="en-IN" sz="1200" b="1" dirty="0"/>
                  <a:t>Implications:</a:t>
                </a:r>
                <a:endParaRPr lang="en-IN" sz="1200" dirty="0"/>
              </a:p>
              <a:p>
                <a:r>
                  <a:rPr lang="en-IN" sz="1200" dirty="0"/>
                  <a:t>The missingness mechanism is </a:t>
                </a:r>
                <a:r>
                  <a:rPr lang="en-IN" sz="1200" b="1" dirty="0"/>
                  <a:t>ignorable</a:t>
                </a:r>
                <a:r>
                  <a:rPr lang="en-IN" sz="1200" dirty="0"/>
                  <a:t> if you model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IN" sz="1200" dirty="0"/>
                  <a:t>and use observed data as predictors.</a:t>
                </a:r>
              </a:p>
              <a:p>
                <a:r>
                  <a:rPr lang="en-IN" sz="1200" dirty="0"/>
                  <a:t>You can use multiple imputation or maximum likelihood methods assuming MAR.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31C219-1B5F-0C0D-BF9E-2FFB61630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9" y="1202181"/>
                <a:ext cx="5055808" cy="3409972"/>
              </a:xfrm>
              <a:prstGeom prst="rect">
                <a:avLst/>
              </a:prstGeom>
              <a:blipFill>
                <a:blip r:embed="rId4"/>
                <a:stretch>
                  <a:fillRect b="-3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046BDB6-CED6-EF3E-D4E8-5D83ACBD7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957262"/>
            <a:ext cx="3473966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69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2DDBC-748A-6F9C-2CD3-6763E10C6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5AD2110-0BB5-E46E-5E28-2AB8AEFF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9FB9B6-3F7B-3952-996E-B31543EB31ED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27F317-85AE-1854-B0A3-1615EE2A80A3}"/>
              </a:ext>
            </a:extLst>
          </p:cNvPr>
          <p:cNvSpPr txBox="1"/>
          <p:nvPr/>
        </p:nvSpPr>
        <p:spPr>
          <a:xfrm>
            <a:off x="538429" y="1202181"/>
            <a:ext cx="50558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MNAR — Missing Not At Random</a:t>
            </a:r>
          </a:p>
          <a:p>
            <a:endParaRPr lang="en-US" sz="1200" b="1" dirty="0"/>
          </a:p>
          <a:p>
            <a:r>
              <a:rPr lang="en-US" sz="1200" b="1" dirty="0"/>
              <a:t>Definition:</a:t>
            </a:r>
            <a:br>
              <a:rPr lang="en-US" sz="1200" dirty="0"/>
            </a:br>
            <a:r>
              <a:rPr lang="en-US" sz="1200" dirty="0"/>
              <a:t>Missingness </a:t>
            </a:r>
            <a:r>
              <a:rPr lang="en-US" sz="1200" b="1" dirty="0"/>
              <a:t>depends on the unobserved value itself</a:t>
            </a:r>
            <a:r>
              <a:rPr lang="en-US" sz="1200" dirty="0"/>
              <a:t> — i.e. what’s missing affects its chance of being missing.</a:t>
            </a:r>
          </a:p>
          <a:p>
            <a:endParaRPr lang="en-US" sz="1200" b="1" dirty="0"/>
          </a:p>
          <a:p>
            <a:r>
              <a:rPr lang="en-US" sz="1200" b="1" dirty="0"/>
              <a:t>Exit Poll Example: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People who voted for a controversial or unpopular party are more likely to refuse to answer. This refusal is directly linked to their </a:t>
            </a:r>
            <a:r>
              <a:rPr lang="en-US" sz="1200" b="1" dirty="0"/>
              <a:t>actual (missing) vote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50% of Party X voters refuse to answer, but 5% of others do. Even if you know their age, gender, etc., you can’t explain this missingness without knowing the vote itself.</a:t>
            </a:r>
          </a:p>
          <a:p>
            <a:endParaRPr lang="en-US" sz="1200" b="1" dirty="0"/>
          </a:p>
          <a:p>
            <a:r>
              <a:rPr lang="en-US" sz="1200" b="1" dirty="0"/>
              <a:t>Implication:</a:t>
            </a:r>
            <a:endParaRPr lang="en-US" sz="1200" dirty="0"/>
          </a:p>
          <a:p>
            <a:r>
              <a:rPr lang="en-US" sz="1200" dirty="0"/>
              <a:t>Creates </a:t>
            </a:r>
            <a:r>
              <a:rPr lang="en-US" sz="1200" b="1" dirty="0"/>
              <a:t>systematic bias</a:t>
            </a:r>
            <a:r>
              <a:rPr lang="en-US" sz="1200" dirty="0"/>
              <a:t>.</a:t>
            </a:r>
          </a:p>
          <a:p>
            <a:r>
              <a:rPr lang="en-US" sz="1200" dirty="0"/>
              <a:t>Hard to fix unless you make </a:t>
            </a:r>
            <a:r>
              <a:rPr lang="en-US" sz="1200" b="1" dirty="0"/>
              <a:t>explicit model assumptions</a:t>
            </a:r>
            <a:r>
              <a:rPr lang="en-US" sz="1200" dirty="0"/>
              <a:t> or get external data.</a:t>
            </a:r>
          </a:p>
          <a:p>
            <a:r>
              <a:rPr lang="en-US" sz="1200" i="1" dirty="0">
                <a:solidFill>
                  <a:srgbClr val="FF0000"/>
                </a:solidFill>
              </a:rPr>
              <a:t>people hide info because of the info itself.</a:t>
            </a:r>
            <a:endParaRPr lang="en-US" sz="1200" dirty="0">
              <a:solidFill>
                <a:srgbClr val="FF0000"/>
              </a:solidFill>
            </a:endParaRPr>
          </a:p>
          <a:p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1950EA24-B055-3C0C-DBE9-A15DBA884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44" y="1239313"/>
            <a:ext cx="3179006" cy="31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30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A30F5-5013-62EB-F902-929A9008D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E6E2376-E56C-1C9C-3196-FF4504C8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0E822F-4BCE-DD2E-3FCC-4C0BAB07F7EF}"/>
              </a:ext>
            </a:extLst>
          </p:cNvPr>
          <p:cNvSpPr/>
          <p:nvPr/>
        </p:nvSpPr>
        <p:spPr>
          <a:xfrm>
            <a:off x="1761144" y="322819"/>
            <a:ext cx="562173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 to Explain missing data – Exit Polls</a:t>
            </a:r>
            <a:endParaRPr lang="en-US" sz="2025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976E59-E830-52F1-B459-B613AD5612D7}"/>
                  </a:ext>
                </a:extLst>
              </p:cNvPr>
              <p:cNvSpPr txBox="1"/>
              <p:nvPr/>
            </p:nvSpPr>
            <p:spPr>
              <a:xfrm>
                <a:off x="538429" y="1202181"/>
                <a:ext cx="5055808" cy="35946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/>
                  <a:t>MNAR — Missing Not At Random</a:t>
                </a:r>
              </a:p>
              <a:p>
                <a:r>
                  <a:rPr lang="en-IN" sz="1200" b="1" dirty="0"/>
                  <a:t>Definition:</a:t>
                </a:r>
                <a:endParaRPr lang="en-IN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,"/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𝑚𝑖𝑠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∣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𝑜𝑏𝑠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  <a:p>
                <a:endParaRPr lang="ar-AE" sz="1200" dirty="0"/>
              </a:p>
              <a:p>
                <a:r>
                  <a:rPr lang="en-IN" sz="1200" b="1" dirty="0"/>
                  <a:t>Meaning:</a:t>
                </a:r>
                <a:endParaRPr lang="en-IN" sz="1200" dirty="0"/>
              </a:p>
              <a:p>
                <a:r>
                  <a:rPr lang="en-IN" sz="1200" dirty="0"/>
                  <a:t>Missingness depends </a:t>
                </a:r>
                <a:r>
                  <a:rPr lang="en-IN" sz="1200" b="1" dirty="0"/>
                  <a:t>directly on the missing values themselves.</a:t>
                </a:r>
                <a:endParaRPr lang="en-IN" sz="1200" dirty="0"/>
              </a:p>
              <a:p>
                <a:r>
                  <a:rPr lang="en-IN" sz="1200" dirty="0"/>
                  <a:t>Even after accounting for observed variables, the missingness pattern depends on unobserved data.</a:t>
                </a:r>
              </a:p>
              <a:p>
                <a:endParaRPr lang="en-IN" sz="1200" b="1" dirty="0"/>
              </a:p>
              <a:p>
                <a:r>
                  <a:rPr lang="en-IN" sz="1200" b="1" dirty="0"/>
                  <a:t>Exit Poll Example:</a:t>
                </a:r>
                <a:endParaRPr lang="en-IN" sz="1200" dirty="0"/>
              </a:p>
              <a:p>
                <a:r>
                  <a:rPr lang="en-IN" sz="1200" dirty="0"/>
                  <a:t>People who voted for Party X are more likely to refuse to answer.</a:t>
                </a:r>
              </a:p>
              <a:p>
                <a:r>
                  <a:rPr lang="en-IN" sz="1200" dirty="0"/>
                  <a:t>Even if you know their age/gender, you can’t predict this refusal without knowing their actual vote.</a:t>
                </a:r>
              </a:p>
              <a:p>
                <a:endParaRPr lang="en-IN" sz="1200" dirty="0"/>
              </a:p>
              <a:p>
                <a:r>
                  <a:rPr lang="en-IN" sz="1200" b="1" dirty="0"/>
                  <a:t>Implications:</a:t>
                </a:r>
                <a:endParaRPr lang="en-IN" sz="1200" dirty="0"/>
              </a:p>
              <a:p>
                <a:r>
                  <a:rPr lang="en-IN" sz="1200" dirty="0"/>
                  <a:t>This creates </a:t>
                </a:r>
                <a:r>
                  <a:rPr lang="en-IN" sz="1200" b="1" dirty="0"/>
                  <a:t>systematic bias</a:t>
                </a:r>
                <a:r>
                  <a:rPr lang="en-IN" sz="1200" dirty="0"/>
                  <a:t>.</a:t>
                </a:r>
              </a:p>
              <a:p>
                <a:r>
                  <a:rPr lang="en-IN" sz="1200" dirty="0"/>
                  <a:t>Requires </a:t>
                </a:r>
                <a:r>
                  <a:rPr lang="en-IN" sz="1200" b="1" dirty="0"/>
                  <a:t>explicit </a:t>
                </a:r>
                <a:r>
                  <a:rPr lang="en-IN" sz="1200" b="1" dirty="0" err="1"/>
                  <a:t>modeling</a:t>
                </a:r>
                <a:r>
                  <a:rPr lang="en-IN" sz="1200" b="1" dirty="0"/>
                  <a:t> of the missingness mechanism</a:t>
                </a:r>
                <a:r>
                  <a:rPr lang="en-IN" sz="1200" dirty="0"/>
                  <a:t>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ar-AE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ar-AE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ar-AE" sz="1200" dirty="0"/>
                  <a:t>— </a:t>
                </a:r>
                <a:r>
                  <a:rPr lang="en-IN" sz="1200" dirty="0"/>
                  <a:t>e.g. selection models, pattern-mixture models.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2976E59-E830-52F1-B459-B613AD561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29" y="1202181"/>
                <a:ext cx="5055808" cy="3594638"/>
              </a:xfrm>
              <a:prstGeom prst="rect">
                <a:avLst/>
              </a:prstGeom>
              <a:blipFill>
                <a:blip r:embed="rId4"/>
                <a:stretch>
                  <a:fillRect r="-241" b="-3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F43E01FE-D957-1580-0CA5-722A09BA6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244" y="1239313"/>
            <a:ext cx="3179006" cy="31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3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749691-D52F-FCFB-1296-F934289CC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691"/>
            <a:ext cx="9144000" cy="3620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E4EBD-7E40-AE3C-E226-6CC9000EBC5E}"/>
              </a:ext>
            </a:extLst>
          </p:cNvPr>
          <p:cNvSpPr txBox="1"/>
          <p:nvPr/>
        </p:nvSpPr>
        <p:spPr>
          <a:xfrm>
            <a:off x="5422360" y="4781710"/>
            <a:ext cx="3602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CrowdFlower Report :https://www2.cs.uh.edu/~ceick/UDM/CFDS16.pdf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E3D18E-2FA9-5378-34FE-F45E435649D7}"/>
                  </a:ext>
                </a:extLst>
              </p14:cNvPr>
              <p14:cNvContentPartPr/>
              <p14:nvPr/>
            </p14:nvContentPartPr>
            <p14:xfrm>
              <a:off x="4687597" y="2047536"/>
              <a:ext cx="2535120" cy="357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E3D18E-2FA9-5378-34FE-F45E435649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8957" y="2038896"/>
                <a:ext cx="25527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A3E648-302B-DEE5-FAF5-EB484BF34381}"/>
                  </a:ext>
                </a:extLst>
              </p14:cNvPr>
              <p14:cNvContentPartPr/>
              <p14:nvPr/>
            </p14:nvContentPartPr>
            <p14:xfrm>
              <a:off x="4664557" y="2654856"/>
              <a:ext cx="1937880" cy="5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A3E648-302B-DEE5-FAF5-EB484BF34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6917" y="2636856"/>
                <a:ext cx="197352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969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14B04-6C84-D345-8927-AB3099FE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3DBF2F9-A66A-1DF4-B06C-6C6BC06A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641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0F10192-860E-E0D8-5DD7-8E02EAA2B549}"/>
              </a:ext>
            </a:extLst>
          </p:cNvPr>
          <p:cNvSpPr/>
          <p:nvPr/>
        </p:nvSpPr>
        <p:spPr>
          <a:xfrm>
            <a:off x="2387928" y="322819"/>
            <a:ext cx="436818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 Life example – 2016 exit polls</a:t>
            </a:r>
            <a:endParaRPr lang="en-US" sz="2025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39325B-CA79-5738-F2A7-AF742CF0AEA5}"/>
              </a:ext>
            </a:extLst>
          </p:cNvPr>
          <p:cNvSpPr txBox="1"/>
          <p:nvPr/>
        </p:nvSpPr>
        <p:spPr>
          <a:xfrm>
            <a:off x="538429" y="1202181"/>
            <a:ext cx="50558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Lower response rates from Trump-leaning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Response rates were lower among rural, non-college-educated white voters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a group that heavily supported Trump.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 created </a:t>
            </a: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MNAR-type missingness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</a:t>
            </a: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likelihood of not responding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was </a:t>
            </a: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directly related to the unobserved variable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(their vote choice).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Pollsters tried to reweight responses by age, gender, race, etc. assuming </a:t>
            </a:r>
            <a:r>
              <a:rPr lang="en-US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MAR</a:t>
            </a: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(missing at random).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But because the missingness was actually </a:t>
            </a:r>
            <a:r>
              <a:rPr lang="en-US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MNAR</a:t>
            </a: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the model </a:t>
            </a:r>
            <a:r>
              <a:rPr lang="en-US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could not infer the hidden Trump voters</a:t>
            </a: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from observed demographics.</a:t>
            </a:r>
            <a:b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alt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As a result, </a:t>
            </a:r>
            <a:r>
              <a:rPr lang="en-US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exit polls overrepresented college-educated voters</a:t>
            </a: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(who leaned Clinton) and </a:t>
            </a:r>
            <a:r>
              <a:rPr lang="en-US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underrepresented non-college whites</a:t>
            </a: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(who leaned Trump).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https://www.nytimes.com/interactive/2016/11/08/us/politics/election-exit-polls.html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/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6103D711-232C-64E4-BDBE-7A79A2F6F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244" y="1239313"/>
            <a:ext cx="3179006" cy="31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1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Patterns of Missing Data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Visualize Missing Data?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Quickly identify patterns and relationships in missingness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7102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 potential bias in the dataset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04595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Guide selection of appropriate imputation methods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3817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Validate assumptions about missing data mechanisms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2753190"/>
            <a:ext cx="4143375" cy="1485900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753190"/>
            <a:ext cx="28575" cy="14859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2912139"/>
            <a:ext cx="20931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Visualization Techniques: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28625" y="3181815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Matrix plots (missingness maps)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410415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Correlation heatmaps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28625" y="3639015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Dendrogram clustering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428625" y="3867615"/>
            <a:ext cx="38576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Upset plots for pattern intersections</a:t>
            </a:r>
            <a:endParaRPr lang="en-US" sz="1046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186103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 / 25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6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Matrix Visualization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Matrix Visualization?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 representation of missing data patterns across variables and observations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9388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Rows represent observations, columns represent variables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27455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are highlighted in a distinct color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6103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Helps identify patterns and relationships in missingness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2946071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285750" y="3363255"/>
            <a:ext cx="4143375" cy="83146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1" name="Shape 8"/>
          <p:cNvSpPr/>
          <p:nvPr/>
        </p:nvSpPr>
        <p:spPr>
          <a:xfrm>
            <a:off x="285750" y="3363255"/>
            <a:ext cx="28575" cy="8314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2" name="Text 9"/>
          <p:cNvSpPr/>
          <p:nvPr/>
        </p:nvSpPr>
        <p:spPr>
          <a:xfrm>
            <a:off x="392906" y="3484699"/>
            <a:ext cx="19158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Python with missingno library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392906" y="3690417"/>
            <a:ext cx="16085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 missingno as msno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392906" y="3896134"/>
            <a:ext cx="14732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msno.matrix(dataframe) 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285750" y="4337596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Useful for identifying systematic patterns in missing data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4673352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reveal relationships between variables' missingness</a:t>
            </a:r>
            <a:endParaRPr lang="en-US" sz="1046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143375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 / 25</a:t>
            </a:r>
            <a:endParaRPr lang="en-US" sz="83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6361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Correlation Heatmaps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Correlation Heatmaps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Visualizes pairwise correlations between missingness in variables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9388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Helps identify relationships between missing data patterns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274559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Strong correlations suggest systematic missingness (MAR or MNAR)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8389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correlations suggest random missingness (MCAR)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3210390"/>
            <a:ext cx="4143375" cy="971550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3210390"/>
            <a:ext cx="28575" cy="9715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3369339"/>
            <a:ext cx="10745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Interpretation: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503201" y="3369339"/>
            <a:ext cx="24304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Strong correlation between missing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597939"/>
            <a:ext cx="37317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values in two variables indicates that when one variable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28625" y="3826539"/>
            <a:ext cx="33477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 missing, the other is likely to be missing as well.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4324815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285750" y="4741999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binary indicators for missingness (1=missing, 0=present)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530635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Calculate correlation matrix between these indicators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5642111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Visualize using a heatmap with color gradient</a:t>
            </a:r>
            <a:endParaRPr lang="en-US" sz="1046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143375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 / 25</a:t>
            </a:r>
            <a:endParaRPr lang="en-US" sz="837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020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Dendrogram Clustering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Hierarchical Clustering for Missing Data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agglomerative hierarchical clustering to group variables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9388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Groups variables with similar missing data patterns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274559"/>
            <a:ext cx="4143375" cy="457200"/>
          </a:xfrm>
          <a:prstGeom prst="rect">
            <a:avLst/>
          </a:prstGeom>
          <a:noFill/>
          <a:ln/>
        </p:spPr>
        <p:txBody>
          <a:bodyPr wrap="squar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Helps identify clusters of variables that tend to be missing together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8389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Particularly useful for high-dimensional datasets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3210390"/>
            <a:ext cx="4143375" cy="971550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3210390"/>
            <a:ext cx="28575" cy="9715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3369339"/>
            <a:ext cx="6313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060010" y="3369339"/>
            <a:ext cx="28510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Provides a visual way to identify groups of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597939"/>
            <a:ext cx="34380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variables with similar missingness patterns without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28625" y="3826539"/>
            <a:ext cx="29065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examining numerous pairwise correlations.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4324815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285750" y="4741999"/>
            <a:ext cx="4143375" cy="831466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7" name="Shape 14"/>
          <p:cNvSpPr/>
          <p:nvPr/>
        </p:nvSpPr>
        <p:spPr>
          <a:xfrm>
            <a:off x="285750" y="4741999"/>
            <a:ext cx="28575" cy="831466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15"/>
          <p:cNvSpPr/>
          <p:nvPr/>
        </p:nvSpPr>
        <p:spPr>
          <a:xfrm>
            <a:off x="392906" y="4863443"/>
            <a:ext cx="191583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Python with missingno library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392906" y="5069160"/>
            <a:ext cx="16085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 missingno as msno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392906" y="5274878"/>
            <a:ext cx="184060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msno.dendrogram(dataframe) </a:t>
            </a:r>
            <a:endParaRPr lang="en-US" sz="942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143375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 / 25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8FDA5-6252-F15F-8DE6-FDACEF00F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691"/>
            <a:ext cx="9144000" cy="3620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76B709-592A-814C-4AA1-07CCDB3ABDA0}"/>
              </a:ext>
            </a:extLst>
          </p:cNvPr>
          <p:cNvSpPr txBox="1"/>
          <p:nvPr/>
        </p:nvSpPr>
        <p:spPr>
          <a:xfrm>
            <a:off x="5422360" y="4781710"/>
            <a:ext cx="3602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CrowdFlower Report :https://www2.cs.uh.edu/~ceick/UDM/CFDS16.pdf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8FD212-EF05-09AD-AEB2-25DF2D1536A2}"/>
                  </a:ext>
                </a:extLst>
              </p14:cNvPr>
              <p14:cNvContentPartPr/>
              <p14:nvPr/>
            </p14:nvContentPartPr>
            <p14:xfrm>
              <a:off x="4498597" y="2041416"/>
              <a:ext cx="3096360" cy="630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8FD212-EF05-09AD-AEB2-25DF2D1536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0957" y="2023776"/>
                <a:ext cx="3132000" cy="6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006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Data Cleaning?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9618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cleaning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247589" y="894755"/>
            <a:ext cx="28952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the process of identifying and correcting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36360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errors, inconsistencies, and inaccuracies in datasets to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14123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data quality.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93081"/>
            <a:ext cx="114300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1488" y="1743075"/>
            <a:ext cx="24311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Ensures data accuracy and reliability </a:t>
            </a:r>
            <a:endParaRPr lang="en-US" sz="1046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114550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1488" y="2064544"/>
            <a:ext cx="2434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Critical first step in any data analysis 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36019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1488" y="2386013"/>
            <a:ext cx="22630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Improves decision-making quality 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757488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488" y="2707481"/>
            <a:ext cx="291180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Reduces errors in machine learning models </a:t>
            </a:r>
            <a:endParaRPr lang="en-US" sz="1046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88" y="885825"/>
            <a:ext cx="3571875" cy="1705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Data Quality Issues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071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Before cleaning data, it's essential to identify common quality issues that affect datasets: </a:t>
            </a:r>
            <a:endParaRPr lang="en-US" sz="104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507331"/>
            <a:ext cx="114300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1488" y="1466255"/>
            <a:ext cx="1070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1541487" y="1466255"/>
            <a:ext cx="17935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Empty fields or null values 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828800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1488" y="1787723"/>
            <a:ext cx="12958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Duplicate Records:</a:t>
            </a:r>
            <a:endParaRPr lang="en-US" sz="1046" dirty="0"/>
          </a:p>
        </p:txBody>
      </p:sp>
      <p:sp>
        <p:nvSpPr>
          <p:cNvPr id="10" name="Text 5"/>
          <p:cNvSpPr/>
          <p:nvPr/>
        </p:nvSpPr>
        <p:spPr>
          <a:xfrm>
            <a:off x="1767380" y="1787723"/>
            <a:ext cx="22602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Identical or near-identical entries </a:t>
            </a:r>
            <a:endParaRPr lang="en-US" sz="1046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150269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71488" y="2109192"/>
            <a:ext cx="17316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Inconsistent Formatting:</a:t>
            </a:r>
            <a:endParaRPr lang="en-US" sz="1046" dirty="0"/>
          </a:p>
        </p:txBody>
      </p:sp>
      <p:sp>
        <p:nvSpPr>
          <p:cNvPr id="13" name="Text 7"/>
          <p:cNvSpPr/>
          <p:nvPr/>
        </p:nvSpPr>
        <p:spPr>
          <a:xfrm>
            <a:off x="2203149" y="2109192"/>
            <a:ext cx="18309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Different formats for same </a:t>
            </a:r>
            <a:endParaRPr lang="en-US" sz="1046" dirty="0"/>
          </a:p>
        </p:txBody>
      </p:sp>
      <p:sp>
        <p:nvSpPr>
          <p:cNvPr id="14" name="Text 8"/>
          <p:cNvSpPr/>
          <p:nvPr/>
        </p:nvSpPr>
        <p:spPr>
          <a:xfrm>
            <a:off x="471488" y="2323505"/>
            <a:ext cx="6297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type </a:t>
            </a:r>
            <a:endParaRPr lang="en-US" sz="1046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686050"/>
            <a:ext cx="114300" cy="1143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471488" y="2644973"/>
            <a:ext cx="6002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Outliers:</a:t>
            </a:r>
            <a:endParaRPr lang="en-US" sz="1046" dirty="0"/>
          </a:p>
        </p:txBody>
      </p:sp>
      <p:sp>
        <p:nvSpPr>
          <p:cNvPr id="17" name="Text 10"/>
          <p:cNvSpPr/>
          <p:nvPr/>
        </p:nvSpPr>
        <p:spPr>
          <a:xfrm>
            <a:off x="1071730" y="2644973"/>
            <a:ext cx="31719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Values that deviate significantly from the norm </a:t>
            </a:r>
            <a:endParaRPr lang="en-US" sz="1046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007519"/>
            <a:ext cx="128588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485775" y="2966442"/>
            <a:ext cx="10470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Typos &amp; Errors: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1532781" y="2966442"/>
            <a:ext cx="22933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Misspellings and incorrect entries </a:t>
            </a:r>
            <a:endParaRPr lang="en-US" sz="1046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188" y="885825"/>
            <a:ext cx="3571875" cy="11964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Cleaning Techniques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071938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Effective data cleaning employs various techniques to address different quality issues: </a:t>
            </a:r>
            <a:endParaRPr lang="en-US" sz="104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507331"/>
            <a:ext cx="128588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85775" y="1466255"/>
            <a:ext cx="17435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Handling Missing Values: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2229296" y="1466255"/>
            <a:ext cx="16356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Imputation, deletion, or 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485775" y="1680567"/>
            <a:ext cx="55495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flagging </a:t>
            </a:r>
            <a:endParaRPr lang="en-US" sz="1046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43113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1488" y="2002036"/>
            <a:ext cx="15100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Removing Duplicates: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1981553" y="2002036"/>
            <a:ext cx="1854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Identifying and eliminating 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471488" y="2216348"/>
            <a:ext cx="12504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redundant records </a:t>
            </a:r>
            <a:endParaRPr lang="en-US" sz="1046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578894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71488" y="2537817"/>
            <a:ext cx="11471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Standardization: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1618645" y="2537817"/>
            <a:ext cx="25827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Converting data to consistent formats </a:t>
            </a:r>
            <a:endParaRPr lang="en-US" sz="1046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900363"/>
            <a:ext cx="128588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85775" y="2859286"/>
            <a:ext cx="116387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Error Correction:</a:t>
            </a:r>
            <a:endParaRPr lang="en-US" sz="1046" dirty="0"/>
          </a:p>
        </p:txBody>
      </p:sp>
      <p:sp>
        <p:nvSpPr>
          <p:cNvPr id="18" name="Text 11"/>
          <p:cNvSpPr/>
          <p:nvPr/>
        </p:nvSpPr>
        <p:spPr>
          <a:xfrm>
            <a:off x="1649648" y="2859286"/>
            <a:ext cx="218886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Fixing typos and inconsistencies </a:t>
            </a:r>
            <a:endParaRPr lang="en-US" sz="1046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0" y="3221831"/>
            <a:ext cx="114300" cy="11430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71488" y="3180755"/>
            <a:ext cx="12970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Outlier Treatment:</a:t>
            </a:r>
            <a:endParaRPr lang="en-US" sz="1046" dirty="0"/>
          </a:p>
        </p:txBody>
      </p:sp>
      <p:sp>
        <p:nvSpPr>
          <p:cNvPr id="21" name="Text 13"/>
          <p:cNvSpPr/>
          <p:nvPr/>
        </p:nvSpPr>
        <p:spPr>
          <a:xfrm>
            <a:off x="1768525" y="3180755"/>
            <a:ext cx="22838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Identifying and handling extreme </a:t>
            </a:r>
            <a:endParaRPr lang="en-US" sz="1046" dirty="0"/>
          </a:p>
        </p:txBody>
      </p:sp>
      <p:sp>
        <p:nvSpPr>
          <p:cNvPr id="22" name="Text 14"/>
          <p:cNvSpPr/>
          <p:nvPr/>
        </p:nvSpPr>
        <p:spPr>
          <a:xfrm>
            <a:off x="471488" y="3395067"/>
            <a:ext cx="4269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55555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values </a:t>
            </a:r>
            <a:endParaRPr lang="en-US" sz="1046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9188" y="885825"/>
            <a:ext cx="3571875" cy="19636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13B7B-4B71-D2B3-0B46-530BCD16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FFE7668-90E8-9C11-E6BF-4C34A009D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84E35B0-5DB4-CC82-F8D5-BACD113F7FB9}"/>
              </a:ext>
            </a:extLst>
          </p:cNvPr>
          <p:cNvSpPr/>
          <p:nvPr/>
        </p:nvSpPr>
        <p:spPr>
          <a:xfrm>
            <a:off x="285750" y="322819"/>
            <a:ext cx="285655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Data Example</a:t>
            </a:r>
            <a:endParaRPr lang="en-US" sz="2025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E840F68-D04F-8425-4D75-4657A63E98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084379"/>
              </p:ext>
            </p:extLst>
          </p:nvPr>
        </p:nvGraphicFramePr>
        <p:xfrm>
          <a:off x="628650" y="1195811"/>
          <a:ext cx="7921224" cy="2468880"/>
        </p:xfrm>
        <a:graphic>
          <a:graphicData uri="http://schemas.openxmlformats.org/drawingml/2006/table">
            <a:tbl>
              <a:tblPr/>
              <a:tblGrid>
                <a:gridCol w="1320204">
                  <a:extLst>
                    <a:ext uri="{9D8B030D-6E8A-4147-A177-3AD203B41FA5}">
                      <a16:colId xmlns:a16="http://schemas.microsoft.com/office/drawing/2014/main" val="3879714637"/>
                    </a:ext>
                  </a:extLst>
                </a:gridCol>
                <a:gridCol w="1320204">
                  <a:extLst>
                    <a:ext uri="{9D8B030D-6E8A-4147-A177-3AD203B41FA5}">
                      <a16:colId xmlns:a16="http://schemas.microsoft.com/office/drawing/2014/main" val="1124029032"/>
                    </a:ext>
                  </a:extLst>
                </a:gridCol>
                <a:gridCol w="1320204">
                  <a:extLst>
                    <a:ext uri="{9D8B030D-6E8A-4147-A177-3AD203B41FA5}">
                      <a16:colId xmlns:a16="http://schemas.microsoft.com/office/drawing/2014/main" val="3749211479"/>
                    </a:ext>
                  </a:extLst>
                </a:gridCol>
                <a:gridCol w="1320204">
                  <a:extLst>
                    <a:ext uri="{9D8B030D-6E8A-4147-A177-3AD203B41FA5}">
                      <a16:colId xmlns:a16="http://schemas.microsoft.com/office/drawing/2014/main" val="538252449"/>
                    </a:ext>
                  </a:extLst>
                </a:gridCol>
                <a:gridCol w="1320204">
                  <a:extLst>
                    <a:ext uri="{9D8B030D-6E8A-4147-A177-3AD203B41FA5}">
                      <a16:colId xmlns:a16="http://schemas.microsoft.com/office/drawing/2014/main" val="2842283252"/>
                    </a:ext>
                  </a:extLst>
                </a:gridCol>
                <a:gridCol w="1320204">
                  <a:extLst>
                    <a:ext uri="{9D8B030D-6E8A-4147-A177-3AD203B41FA5}">
                      <a16:colId xmlns:a16="http://schemas.microsoft.com/office/drawing/2014/main" val="388015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education_years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health_score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088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25000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939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05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i="1" dirty="0"/>
                        <a:t>1</a:t>
                      </a:r>
                      <a:r>
                        <a:rPr lang="en-IN" i="1" dirty="0"/>
                        <a:t>5</a:t>
                      </a: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18000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393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35000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Female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9713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Male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2927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96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22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Missing Values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957263"/>
            <a:ext cx="4143375" cy="15501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957263"/>
            <a:ext cx="35719" cy="15501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500063" y="1171575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MCAR - Missing Completely at Random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500063" y="1535906"/>
            <a:ext cx="3714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occur randomly and are unrelated to any observed or unobserved variables.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00063" y="2100263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Equipment malfunction causing random data loss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285750" y="2650331"/>
            <a:ext cx="4143375" cy="15501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650331"/>
            <a:ext cx="35719" cy="15501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500063" y="2864644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 - Missing at Random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500063" y="3228975"/>
            <a:ext cx="3714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are related to observed variables but not to the missing values themselves.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00063" y="3793331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Younger people less likely to report income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285750" y="4343400"/>
            <a:ext cx="4143375" cy="1550194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15" name="Shape 12"/>
          <p:cNvSpPr/>
          <p:nvPr/>
        </p:nvSpPr>
        <p:spPr>
          <a:xfrm>
            <a:off x="285750" y="4343400"/>
            <a:ext cx="35719" cy="1550194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6" name="Text 13"/>
          <p:cNvSpPr/>
          <p:nvPr/>
        </p:nvSpPr>
        <p:spPr>
          <a:xfrm>
            <a:off x="500063" y="4557713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MNAR - Missing Not at Random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500063" y="4922044"/>
            <a:ext cx="37147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are related to the unobserved values themselves.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500063" y="548640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Example: High earners refusing to disclose salary</a:t>
            </a:r>
            <a:endParaRPr lang="en-US" sz="942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587404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/ 25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863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Completely at Random (MCAR)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57263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Characteristics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374446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 occur randomly across all observations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710203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relationship between missingness and any variable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204595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data pattern is unpredictable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238171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Easiest type to handle statistically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285750" y="2753190"/>
            <a:ext cx="4143375" cy="742950"/>
          </a:xfrm>
          <a:prstGeom prst="rect">
            <a:avLst/>
          </a:prstGeom>
          <a:solidFill>
            <a:srgbClr val="E3F2FD"/>
          </a:solidFill>
          <a:ln/>
        </p:spPr>
      </p:sp>
      <p:sp>
        <p:nvSpPr>
          <p:cNvPr id="10" name="Shape 7"/>
          <p:cNvSpPr/>
          <p:nvPr/>
        </p:nvSpPr>
        <p:spPr>
          <a:xfrm>
            <a:off x="285750" y="2753190"/>
            <a:ext cx="28575" cy="7429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1" name="Text 8"/>
          <p:cNvSpPr/>
          <p:nvPr/>
        </p:nvSpPr>
        <p:spPr>
          <a:xfrm>
            <a:off x="428625" y="2912139"/>
            <a:ext cx="7132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Point: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141884" y="2912139"/>
            <a:ext cx="29283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MCAR is the ideal scenario for missing data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28625" y="3140739"/>
            <a:ext cx="35004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 as it doesn't introduce bias into the dataset.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3639015"/>
            <a:ext cx="41433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285750" y="4056199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Equipment malfunction during data collection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4391955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Random survey non-response due to technical issues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4727711"/>
            <a:ext cx="4143375" cy="228600"/>
          </a:xfrm>
          <a:prstGeom prst="rect">
            <a:avLst/>
          </a:prstGeom>
          <a:noFill/>
          <a:ln/>
        </p:spPr>
        <p:txBody>
          <a:bodyPr wrap="none" lIns="170053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entry errors occurring randomly</a:t>
            </a:r>
            <a:endParaRPr lang="en-US" sz="1046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957263"/>
            <a:ext cx="4143375" cy="4143375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560138" y="4829175"/>
            <a:ext cx="29811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/ 25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1953</Words>
  <Application>Microsoft Office PowerPoint</Application>
  <PresentationFormat>On-screen Show (16:9)</PresentationFormat>
  <Paragraphs>329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Cambria Math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Ayyar</cp:lastModifiedBy>
  <cp:revision>21</cp:revision>
  <dcterms:created xsi:type="dcterms:W3CDTF">2025-09-15T16:56:19Z</dcterms:created>
  <dcterms:modified xsi:type="dcterms:W3CDTF">2025-09-16T07:27:43Z</dcterms:modified>
</cp:coreProperties>
</file>